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sldIdLst>
    <p:sldId id="256" r:id="rId2"/>
  </p:sldIdLst>
  <p:sldSz cx="10972800" cy="2743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2238" y="-80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4489452"/>
            <a:ext cx="9326880" cy="955040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371600" y="14408152"/>
            <a:ext cx="8229600" cy="6623048"/>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767E741-A5F6-4F28-BD41-9C1FF9962B5D}" type="datetimeFigureOut">
              <a:rPr lang="en-CA" smtClean="0"/>
              <a:t>2025-12-03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F6041FA-0F9E-45B9-9FC4-62882A82330E}" type="slidenum">
              <a:rPr lang="en-CA" smtClean="0"/>
              <a:t>‹#›</a:t>
            </a:fld>
            <a:endParaRPr lang="en-CA"/>
          </a:p>
        </p:txBody>
      </p:sp>
    </p:spTree>
    <p:extLst>
      <p:ext uri="{BB962C8B-B14F-4D97-AF65-F5344CB8AC3E}">
        <p14:creationId xmlns:p14="http://schemas.microsoft.com/office/powerpoint/2010/main" val="33556736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67E741-A5F6-4F28-BD41-9C1FF9962B5D}" type="datetimeFigureOut">
              <a:rPr lang="en-CA" smtClean="0"/>
              <a:t>2025-12-03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F6041FA-0F9E-45B9-9FC4-62882A82330E}" type="slidenum">
              <a:rPr lang="en-CA" smtClean="0"/>
              <a:t>‹#›</a:t>
            </a:fld>
            <a:endParaRPr lang="en-CA"/>
          </a:p>
        </p:txBody>
      </p:sp>
    </p:spTree>
    <p:extLst>
      <p:ext uri="{BB962C8B-B14F-4D97-AF65-F5344CB8AC3E}">
        <p14:creationId xmlns:p14="http://schemas.microsoft.com/office/powerpoint/2010/main" val="313201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52411" y="1460500"/>
            <a:ext cx="2366010" cy="2324735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54381" y="1460500"/>
            <a:ext cx="6960870" cy="232473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67E741-A5F6-4F28-BD41-9C1FF9962B5D}" type="datetimeFigureOut">
              <a:rPr lang="en-CA" smtClean="0"/>
              <a:t>2025-12-03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F6041FA-0F9E-45B9-9FC4-62882A82330E}" type="slidenum">
              <a:rPr lang="en-CA" smtClean="0"/>
              <a:t>‹#›</a:t>
            </a:fld>
            <a:endParaRPr lang="en-CA"/>
          </a:p>
        </p:txBody>
      </p:sp>
    </p:spTree>
    <p:extLst>
      <p:ext uri="{BB962C8B-B14F-4D97-AF65-F5344CB8AC3E}">
        <p14:creationId xmlns:p14="http://schemas.microsoft.com/office/powerpoint/2010/main" val="34346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67E741-A5F6-4F28-BD41-9C1FF9962B5D}" type="datetimeFigureOut">
              <a:rPr lang="en-CA" smtClean="0"/>
              <a:t>2025-12-03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F6041FA-0F9E-45B9-9FC4-62882A82330E}" type="slidenum">
              <a:rPr lang="en-CA" smtClean="0"/>
              <a:t>‹#›</a:t>
            </a:fld>
            <a:endParaRPr lang="en-CA"/>
          </a:p>
        </p:txBody>
      </p:sp>
    </p:spTree>
    <p:extLst>
      <p:ext uri="{BB962C8B-B14F-4D97-AF65-F5344CB8AC3E}">
        <p14:creationId xmlns:p14="http://schemas.microsoft.com/office/powerpoint/2010/main" val="2168367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6838958"/>
            <a:ext cx="9464040" cy="11410948"/>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748666" y="18357858"/>
            <a:ext cx="9464040" cy="6000748"/>
          </a:xfrm>
        </p:spPr>
        <p:txBody>
          <a:bodyPr/>
          <a:lstStyle>
            <a:lvl1pPr marL="0" indent="0">
              <a:buNone/>
              <a:defRPr sz="2880">
                <a:solidFill>
                  <a:schemeClr val="tx1"/>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767E741-A5F6-4F28-BD41-9C1FF9962B5D}" type="datetimeFigureOut">
              <a:rPr lang="en-CA" smtClean="0"/>
              <a:t>2025-12-03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F6041FA-0F9E-45B9-9FC4-62882A82330E}" type="slidenum">
              <a:rPr lang="en-CA" smtClean="0"/>
              <a:t>‹#›</a:t>
            </a:fld>
            <a:endParaRPr lang="en-CA"/>
          </a:p>
        </p:txBody>
      </p:sp>
    </p:spTree>
    <p:extLst>
      <p:ext uri="{BB962C8B-B14F-4D97-AF65-F5344CB8AC3E}">
        <p14:creationId xmlns:p14="http://schemas.microsoft.com/office/powerpoint/2010/main" val="1278390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54380" y="7302500"/>
            <a:ext cx="4663440" cy="17405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54980" y="7302500"/>
            <a:ext cx="4663440" cy="17405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767E741-A5F6-4F28-BD41-9C1FF9962B5D}" type="datetimeFigureOut">
              <a:rPr lang="en-CA" smtClean="0"/>
              <a:t>2025-12-03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F6041FA-0F9E-45B9-9FC4-62882A82330E}" type="slidenum">
              <a:rPr lang="en-CA" smtClean="0"/>
              <a:t>‹#›</a:t>
            </a:fld>
            <a:endParaRPr lang="en-CA"/>
          </a:p>
        </p:txBody>
      </p:sp>
    </p:spTree>
    <p:extLst>
      <p:ext uri="{BB962C8B-B14F-4D97-AF65-F5344CB8AC3E}">
        <p14:creationId xmlns:p14="http://schemas.microsoft.com/office/powerpoint/2010/main" val="2432068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5809" y="1460506"/>
            <a:ext cx="9464040" cy="5302252"/>
          </a:xfrm>
        </p:spPr>
        <p:txBody>
          <a:bodyPr/>
          <a:lstStyle/>
          <a:p>
            <a:r>
              <a:rPr lang="en-US"/>
              <a:t>Click to edit Master title style</a:t>
            </a:r>
            <a:endParaRPr lang="en-US" dirty="0"/>
          </a:p>
        </p:txBody>
      </p:sp>
      <p:sp>
        <p:nvSpPr>
          <p:cNvPr id="3" name="Text Placeholder 2"/>
          <p:cNvSpPr>
            <a:spLocks noGrp="1"/>
          </p:cNvSpPr>
          <p:nvPr>
            <p:ph type="body" idx="1"/>
          </p:nvPr>
        </p:nvSpPr>
        <p:spPr>
          <a:xfrm>
            <a:off x="755810" y="6724652"/>
            <a:ext cx="4642008" cy="3295648"/>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755810" y="10020300"/>
            <a:ext cx="4642008" cy="14738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554981" y="6724652"/>
            <a:ext cx="4664869" cy="3295648"/>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5554981" y="10020300"/>
            <a:ext cx="4664869" cy="14738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67E741-A5F6-4F28-BD41-9C1FF9962B5D}" type="datetimeFigureOut">
              <a:rPr lang="en-CA" smtClean="0"/>
              <a:t>2025-12-03</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3F6041FA-0F9E-45B9-9FC4-62882A82330E}" type="slidenum">
              <a:rPr lang="en-CA" smtClean="0"/>
              <a:t>‹#›</a:t>
            </a:fld>
            <a:endParaRPr lang="en-CA"/>
          </a:p>
        </p:txBody>
      </p:sp>
    </p:spTree>
    <p:extLst>
      <p:ext uri="{BB962C8B-B14F-4D97-AF65-F5344CB8AC3E}">
        <p14:creationId xmlns:p14="http://schemas.microsoft.com/office/powerpoint/2010/main" val="3325761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767E741-A5F6-4F28-BD41-9C1FF9962B5D}" type="datetimeFigureOut">
              <a:rPr lang="en-CA" smtClean="0"/>
              <a:t>2025-12-03</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3F6041FA-0F9E-45B9-9FC4-62882A82330E}" type="slidenum">
              <a:rPr lang="en-CA" smtClean="0"/>
              <a:t>‹#›</a:t>
            </a:fld>
            <a:endParaRPr lang="en-CA"/>
          </a:p>
        </p:txBody>
      </p:sp>
    </p:spTree>
    <p:extLst>
      <p:ext uri="{BB962C8B-B14F-4D97-AF65-F5344CB8AC3E}">
        <p14:creationId xmlns:p14="http://schemas.microsoft.com/office/powerpoint/2010/main" val="3889269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67E741-A5F6-4F28-BD41-9C1FF9962B5D}" type="datetimeFigureOut">
              <a:rPr lang="en-CA" smtClean="0"/>
              <a:t>2025-12-03</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3F6041FA-0F9E-45B9-9FC4-62882A82330E}" type="slidenum">
              <a:rPr lang="en-CA" smtClean="0"/>
              <a:t>‹#›</a:t>
            </a:fld>
            <a:endParaRPr lang="en-CA"/>
          </a:p>
        </p:txBody>
      </p:sp>
    </p:spTree>
    <p:extLst>
      <p:ext uri="{BB962C8B-B14F-4D97-AF65-F5344CB8AC3E}">
        <p14:creationId xmlns:p14="http://schemas.microsoft.com/office/powerpoint/2010/main" val="22246986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5809" y="1828800"/>
            <a:ext cx="3539014" cy="640080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4664869" y="3949706"/>
            <a:ext cx="5554980" cy="1949450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55809" y="8229600"/>
            <a:ext cx="3539014" cy="15246352"/>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D767E741-A5F6-4F28-BD41-9C1FF9962B5D}" type="datetimeFigureOut">
              <a:rPr lang="en-CA" smtClean="0"/>
              <a:t>2025-12-03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F6041FA-0F9E-45B9-9FC4-62882A82330E}" type="slidenum">
              <a:rPr lang="en-CA" smtClean="0"/>
              <a:t>‹#›</a:t>
            </a:fld>
            <a:endParaRPr lang="en-CA"/>
          </a:p>
        </p:txBody>
      </p:sp>
    </p:spTree>
    <p:extLst>
      <p:ext uri="{BB962C8B-B14F-4D97-AF65-F5344CB8AC3E}">
        <p14:creationId xmlns:p14="http://schemas.microsoft.com/office/powerpoint/2010/main" val="3889894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5809" y="1828800"/>
            <a:ext cx="3539014" cy="640080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4664869" y="3949706"/>
            <a:ext cx="5554980" cy="1949450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755809" y="8229600"/>
            <a:ext cx="3539014" cy="15246352"/>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D767E741-A5F6-4F28-BD41-9C1FF9962B5D}" type="datetimeFigureOut">
              <a:rPr lang="en-CA" smtClean="0"/>
              <a:t>2025-12-03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F6041FA-0F9E-45B9-9FC4-62882A82330E}" type="slidenum">
              <a:rPr lang="en-CA" smtClean="0"/>
              <a:t>‹#›</a:t>
            </a:fld>
            <a:endParaRPr lang="en-CA"/>
          </a:p>
        </p:txBody>
      </p:sp>
    </p:spTree>
    <p:extLst>
      <p:ext uri="{BB962C8B-B14F-4D97-AF65-F5344CB8AC3E}">
        <p14:creationId xmlns:p14="http://schemas.microsoft.com/office/powerpoint/2010/main" val="1953566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4380" y="1460506"/>
            <a:ext cx="9464040" cy="53022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54380" y="7302500"/>
            <a:ext cx="9464040" cy="174053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4380" y="25425406"/>
            <a:ext cx="2468880" cy="1460500"/>
          </a:xfrm>
          <a:prstGeom prst="rect">
            <a:avLst/>
          </a:prstGeom>
        </p:spPr>
        <p:txBody>
          <a:bodyPr vert="horz" lIns="91440" tIns="45720" rIns="91440" bIns="45720" rtlCol="0" anchor="ctr"/>
          <a:lstStyle>
            <a:lvl1pPr algn="l">
              <a:defRPr sz="1440">
                <a:solidFill>
                  <a:schemeClr val="tx1">
                    <a:tint val="75000"/>
                  </a:schemeClr>
                </a:solidFill>
              </a:defRPr>
            </a:lvl1pPr>
          </a:lstStyle>
          <a:p>
            <a:fld id="{D767E741-A5F6-4F28-BD41-9C1FF9962B5D}" type="datetimeFigureOut">
              <a:rPr lang="en-CA" smtClean="0"/>
              <a:t>2025-12-03</a:t>
            </a:fld>
            <a:endParaRPr lang="en-CA"/>
          </a:p>
        </p:txBody>
      </p:sp>
      <p:sp>
        <p:nvSpPr>
          <p:cNvPr id="5" name="Footer Placeholder 4"/>
          <p:cNvSpPr>
            <a:spLocks noGrp="1"/>
          </p:cNvSpPr>
          <p:nvPr>
            <p:ph type="ftr" sz="quarter" idx="3"/>
          </p:nvPr>
        </p:nvSpPr>
        <p:spPr>
          <a:xfrm>
            <a:off x="3634740" y="25425406"/>
            <a:ext cx="3703320" cy="146050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7749540" y="25425406"/>
            <a:ext cx="2468880" cy="1460500"/>
          </a:xfrm>
          <a:prstGeom prst="rect">
            <a:avLst/>
          </a:prstGeom>
        </p:spPr>
        <p:txBody>
          <a:bodyPr vert="horz" lIns="91440" tIns="45720" rIns="91440" bIns="45720" rtlCol="0" anchor="ctr"/>
          <a:lstStyle>
            <a:lvl1pPr algn="r">
              <a:defRPr sz="1440">
                <a:solidFill>
                  <a:schemeClr val="tx1">
                    <a:tint val="75000"/>
                  </a:schemeClr>
                </a:solidFill>
              </a:defRPr>
            </a:lvl1pPr>
          </a:lstStyle>
          <a:p>
            <a:fld id="{3F6041FA-0F9E-45B9-9FC4-62882A82330E}" type="slidenum">
              <a:rPr lang="en-CA" smtClean="0"/>
              <a:t>‹#›</a:t>
            </a:fld>
            <a:endParaRPr lang="en-CA"/>
          </a:p>
        </p:txBody>
      </p:sp>
    </p:spTree>
    <p:extLst>
      <p:ext uri="{BB962C8B-B14F-4D97-AF65-F5344CB8AC3E}">
        <p14:creationId xmlns:p14="http://schemas.microsoft.com/office/powerpoint/2010/main" val="248455331"/>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yellow paper&#10;&#10;AI-generated content may be incorrect.">
            <a:extLst>
              <a:ext uri="{FF2B5EF4-FFF2-40B4-BE49-F238E27FC236}">
                <a16:creationId xmlns:a16="http://schemas.microsoft.com/office/drawing/2014/main" id="{FF3C56FC-BF42-AF1B-E812-67E6DC50DA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1"/>
            <a:ext cx="10972800" cy="27432000"/>
          </a:xfrm>
          <a:prstGeom prst="rect">
            <a:avLst/>
          </a:prstGeom>
        </p:spPr>
      </p:pic>
      <p:sp>
        <p:nvSpPr>
          <p:cNvPr id="5" name="TextBox 4"/>
          <p:cNvSpPr txBox="1"/>
          <p:nvPr/>
        </p:nvSpPr>
        <p:spPr>
          <a:xfrm>
            <a:off x="457200" y="804892"/>
            <a:ext cx="10058400" cy="923330"/>
          </a:xfrm>
          <a:prstGeom prst="rect">
            <a:avLst/>
          </a:prstGeom>
          <a:noFill/>
        </p:spPr>
        <p:txBody>
          <a:bodyPr wrap="square">
            <a:spAutoFit/>
          </a:bodyPr>
          <a:lstStyle/>
          <a:p>
            <a:pPr algn="ctr">
              <a:defRPr sz="4400" b="1"/>
            </a:pPr>
            <a:r>
              <a:rPr sz="5400" dirty="0">
                <a:ln w="0"/>
                <a:effectLst>
                  <a:outerShdw blurRad="38100" dist="38100" dir="2700000" algn="tl">
                    <a:srgbClr val="000000">
                      <a:alpha val="43137"/>
                    </a:srgbClr>
                  </a:outerShdw>
                </a:effectLst>
                <a:latin typeface="Old English Text MT" panose="03040902040508030806" pitchFamily="66" charset="0"/>
                <a:cs typeface="Arabic Typesetting" panose="020F0502020204030204" pitchFamily="66" charset="-78"/>
              </a:rPr>
              <a:t>The Countdown of Conte</a:t>
            </a:r>
            <a:r>
              <a:rPr lang="en-CA" sz="5400" dirty="0">
                <a:ln w="0"/>
                <a:effectLst>
                  <a:outerShdw blurRad="38100" dist="38100" dir="2700000" algn="tl">
                    <a:srgbClr val="000000">
                      <a:alpha val="43137"/>
                    </a:srgbClr>
                  </a:outerShdw>
                </a:effectLst>
                <a:latin typeface="Old English Text MT" panose="03040902040508030806" pitchFamily="66" charset="0"/>
                <a:cs typeface="Arabic Typesetting" panose="020F0502020204030204" pitchFamily="66" charset="-78"/>
              </a:rPr>
              <a:t> Carlos</a:t>
            </a:r>
            <a:endParaRPr sz="5400" dirty="0">
              <a:ln w="0"/>
              <a:effectLst>
                <a:outerShdw blurRad="38100" dist="38100" dir="2700000" algn="tl">
                  <a:srgbClr val="000000">
                    <a:alpha val="43137"/>
                  </a:srgbClr>
                </a:outerShdw>
              </a:effectLst>
              <a:latin typeface="Old English Text MT" panose="03040902040508030806" pitchFamily="66" charset="0"/>
              <a:cs typeface="Arabic Typesetting" panose="020F0502020204030204" pitchFamily="66" charset="-78"/>
            </a:endParaRPr>
          </a:p>
        </p:txBody>
      </p:sp>
      <p:sp>
        <p:nvSpPr>
          <p:cNvPr id="6" name="TextBox 5"/>
          <p:cNvSpPr txBox="1"/>
          <p:nvPr/>
        </p:nvSpPr>
        <p:spPr>
          <a:xfrm>
            <a:off x="533400" y="13297036"/>
            <a:ext cx="5392057" cy="10772180"/>
          </a:xfrm>
          <a:prstGeom prst="rect">
            <a:avLst/>
          </a:prstGeom>
          <a:noFill/>
        </p:spPr>
        <p:txBody>
          <a:bodyPr wrap="square">
            <a:spAutoFit/>
          </a:bodyPr>
          <a:lstStyle/>
          <a:p>
            <a:pPr>
              <a:defRPr sz="2200"/>
            </a:pPr>
            <a:r>
              <a:rPr lang="en-CA" sz="3600" b="1" dirty="0">
                <a:latin typeface="Old English Text MT" panose="03040902040508030806" pitchFamily="66" charset="0"/>
              </a:rPr>
              <a:t>User Inputs:</a:t>
            </a:r>
          </a:p>
          <a:p>
            <a:pPr>
              <a:defRPr sz="2200"/>
            </a:pPr>
            <a:r>
              <a:rPr lang="en-CA" sz="3600" b="1" dirty="0">
                <a:latin typeface="Informal Roman" panose="030604020304060B0204" pitchFamily="66" charset="0"/>
              </a:rPr>
              <a:t>To Cycle Through Distributions:</a:t>
            </a:r>
            <a:endParaRPr sz="3600" b="1" dirty="0">
              <a:latin typeface="Informal Roman" panose="030604020304060B0204" pitchFamily="66" charset="0"/>
            </a:endParaRPr>
          </a:p>
          <a:p>
            <a:pPr>
              <a:defRPr sz="2200"/>
            </a:pPr>
            <a:endParaRPr lang="en-CA" dirty="0"/>
          </a:p>
          <a:p>
            <a:pPr>
              <a:defRPr sz="2200"/>
            </a:pPr>
            <a:endParaRPr lang="en-CA" dirty="0"/>
          </a:p>
          <a:p>
            <a:pPr>
              <a:defRPr sz="2200"/>
            </a:pPr>
            <a:endParaRPr lang="en-CA" dirty="0"/>
          </a:p>
          <a:p>
            <a:pPr>
              <a:defRPr sz="2200"/>
            </a:pPr>
            <a:r>
              <a:rPr lang="en-CA" sz="3600" b="1" dirty="0">
                <a:latin typeface="Informal Roman" panose="030604020304060B0204" pitchFamily="66" charset="0"/>
              </a:rPr>
              <a:t>To Cycle Through Functions:</a:t>
            </a:r>
          </a:p>
          <a:p>
            <a:pPr>
              <a:defRPr sz="2200"/>
            </a:pPr>
            <a:endParaRPr lang="en-CA" dirty="0"/>
          </a:p>
          <a:p>
            <a:pPr>
              <a:defRPr sz="2200"/>
            </a:pPr>
            <a:endParaRPr lang="en-CA" dirty="0"/>
          </a:p>
          <a:p>
            <a:pPr>
              <a:defRPr sz="2200"/>
            </a:pPr>
            <a:endParaRPr lang="en-CA" dirty="0"/>
          </a:p>
          <a:p>
            <a:pPr>
              <a:defRPr sz="2200"/>
            </a:pPr>
            <a:r>
              <a:rPr lang="en-CA" sz="3600" b="1" dirty="0">
                <a:latin typeface="Informal Roman" panose="030604020304060B0204" pitchFamily="66" charset="0"/>
              </a:rPr>
              <a:t>To Submit Guess:</a:t>
            </a:r>
          </a:p>
          <a:p>
            <a:pPr>
              <a:defRPr sz="2200"/>
            </a:pPr>
            <a:endParaRPr lang="en-CA" sz="3600" b="1" dirty="0">
              <a:latin typeface="Informal Roman" panose="030604020304060B0204" pitchFamily="66" charset="0"/>
            </a:endParaRPr>
          </a:p>
          <a:p>
            <a:pPr>
              <a:defRPr sz="2200"/>
            </a:pPr>
            <a:endParaRPr lang="en-CA" sz="3600" b="1" dirty="0">
              <a:latin typeface="Informal Roman" panose="030604020304060B0204" pitchFamily="66" charset="0"/>
            </a:endParaRPr>
          </a:p>
          <a:p>
            <a:pPr>
              <a:defRPr sz="2200"/>
            </a:pPr>
            <a:endParaRPr sz="2800" b="1" dirty="0">
              <a:latin typeface="Informal Roman" panose="030604020304060B0204" pitchFamily="66" charset="0"/>
            </a:endParaRPr>
          </a:p>
          <a:p>
            <a:pPr>
              <a:defRPr sz="2200"/>
            </a:pPr>
            <a:endParaRPr lang="en-CA" sz="2800" b="1" dirty="0">
              <a:latin typeface="Informal Roman" panose="030604020304060B0204" pitchFamily="66" charset="0"/>
            </a:endParaRPr>
          </a:p>
          <a:p>
            <a:pPr>
              <a:defRPr sz="2200"/>
            </a:pPr>
            <a:endParaRPr lang="en-CA" sz="2800" b="1" dirty="0">
              <a:latin typeface="Informal Roman" panose="030604020304060B0204" pitchFamily="66" charset="0"/>
            </a:endParaRPr>
          </a:p>
          <a:p>
            <a:pPr>
              <a:defRPr sz="2200"/>
            </a:pPr>
            <a:endParaRPr lang="en-CA" sz="2800" b="1" dirty="0">
              <a:latin typeface="Informal Roman" panose="030604020304060B0204" pitchFamily="66" charset="0"/>
            </a:endParaRPr>
          </a:p>
          <a:p>
            <a:pPr>
              <a:defRPr sz="2200"/>
            </a:pPr>
            <a:endParaRPr lang="en-CA" sz="2800" b="1" dirty="0">
              <a:latin typeface="Informal Roman" panose="030604020304060B0204" pitchFamily="66" charset="0"/>
            </a:endParaRPr>
          </a:p>
          <a:p>
            <a:pPr>
              <a:defRPr sz="2200"/>
            </a:pPr>
            <a:endParaRPr lang="en-CA" sz="2800" b="1" dirty="0">
              <a:latin typeface="Informal Roman" panose="030604020304060B0204" pitchFamily="66" charset="0"/>
            </a:endParaRPr>
          </a:p>
          <a:p>
            <a:pPr>
              <a:defRPr sz="2200"/>
            </a:pPr>
            <a:endParaRPr lang="en-CA" sz="2800" b="1" dirty="0">
              <a:latin typeface="Informal Roman" panose="030604020304060B0204" pitchFamily="66" charset="0"/>
            </a:endParaRPr>
          </a:p>
          <a:p>
            <a:pPr>
              <a:defRPr sz="2200"/>
            </a:pPr>
            <a:endParaRPr lang="en-CA" sz="2800" b="1" dirty="0">
              <a:latin typeface="Informal Roman" panose="030604020304060B0204" pitchFamily="66" charset="0"/>
            </a:endParaRPr>
          </a:p>
          <a:p>
            <a:pPr>
              <a:defRPr sz="2200"/>
            </a:pPr>
            <a:endParaRPr lang="en-CA" sz="2800" b="1" dirty="0">
              <a:latin typeface="Informal Roman" panose="030604020304060B0204" pitchFamily="66" charset="0"/>
            </a:endParaRPr>
          </a:p>
          <a:p>
            <a:pPr>
              <a:defRPr sz="2200"/>
            </a:pPr>
            <a:endParaRPr lang="en-CA" sz="2800" b="1" dirty="0">
              <a:latin typeface="Informal Roman" panose="030604020304060B0204" pitchFamily="66" charset="0"/>
            </a:endParaRPr>
          </a:p>
          <a:p>
            <a:pPr>
              <a:defRPr sz="2200"/>
            </a:pPr>
            <a:endParaRPr lang="en-CA" sz="2800" b="1" dirty="0">
              <a:latin typeface="Informal Roman" panose="030604020304060B0204" pitchFamily="66" charset="0"/>
            </a:endParaRPr>
          </a:p>
          <a:p>
            <a:pPr>
              <a:defRPr sz="2200"/>
            </a:pPr>
            <a:endParaRPr lang="en-CA" sz="2800" b="1" dirty="0">
              <a:latin typeface="Informal Roman" panose="030604020304060B0204" pitchFamily="66" charset="0"/>
            </a:endParaRPr>
          </a:p>
        </p:txBody>
      </p:sp>
      <p:sp>
        <p:nvSpPr>
          <p:cNvPr id="10" name="TextBox 9">
            <a:extLst>
              <a:ext uri="{FF2B5EF4-FFF2-40B4-BE49-F238E27FC236}">
                <a16:creationId xmlns:a16="http://schemas.microsoft.com/office/drawing/2014/main" id="{F63B722B-0DB5-EABA-3C73-EF15CD320E0C}"/>
              </a:ext>
            </a:extLst>
          </p:cNvPr>
          <p:cNvSpPr txBox="1"/>
          <p:nvPr/>
        </p:nvSpPr>
        <p:spPr>
          <a:xfrm>
            <a:off x="330200" y="1728222"/>
            <a:ext cx="10058400" cy="800219"/>
          </a:xfrm>
          <a:prstGeom prst="rect">
            <a:avLst/>
          </a:prstGeom>
          <a:noFill/>
        </p:spPr>
        <p:txBody>
          <a:bodyPr wrap="square" rtlCol="0">
            <a:spAutoFit/>
          </a:bodyPr>
          <a:lstStyle/>
          <a:p>
            <a:pPr algn="ctr"/>
            <a:r>
              <a:rPr lang="en-US" sz="2800" dirty="0">
                <a:latin typeface="Old English Text MT" panose="03040902040508030806" pitchFamily="66" charset="0"/>
              </a:rPr>
              <a:t>Group 8: Jericho </a:t>
            </a:r>
            <a:r>
              <a:rPr lang="en-US" sz="2800" dirty="0" err="1">
                <a:latin typeface="Old English Text MT" panose="03040902040508030806" pitchFamily="66" charset="0"/>
              </a:rPr>
              <a:t>Morallo</a:t>
            </a:r>
            <a:r>
              <a:rPr lang="en-US" sz="2800" dirty="0">
                <a:latin typeface="Old English Text MT" panose="03040902040508030806" pitchFamily="66" charset="0"/>
              </a:rPr>
              <a:t> and Finn Maguire</a:t>
            </a:r>
          </a:p>
          <a:p>
            <a:endParaRPr lang="en-CA" dirty="0"/>
          </a:p>
        </p:txBody>
      </p:sp>
      <p:sp>
        <p:nvSpPr>
          <p:cNvPr id="11" name="TextBox 10">
            <a:extLst>
              <a:ext uri="{FF2B5EF4-FFF2-40B4-BE49-F238E27FC236}">
                <a16:creationId xmlns:a16="http://schemas.microsoft.com/office/drawing/2014/main" id="{23CB30EA-9E5F-F02B-3316-7C251E399AD6}"/>
              </a:ext>
            </a:extLst>
          </p:cNvPr>
          <p:cNvSpPr txBox="1"/>
          <p:nvPr/>
        </p:nvSpPr>
        <p:spPr>
          <a:xfrm>
            <a:off x="516580" y="4361697"/>
            <a:ext cx="10058400" cy="4031873"/>
          </a:xfrm>
          <a:prstGeom prst="rect">
            <a:avLst/>
          </a:prstGeom>
          <a:noFill/>
        </p:spPr>
        <p:txBody>
          <a:bodyPr wrap="square" rtlCol="0">
            <a:spAutoFit/>
          </a:bodyPr>
          <a:lstStyle/>
          <a:p>
            <a:r>
              <a:rPr lang="en-US" sz="3200" b="1" dirty="0">
                <a:latin typeface="Old English Text MT" panose="03040902040508030806" pitchFamily="66" charset="0"/>
              </a:rPr>
              <a:t>Story Overview:</a:t>
            </a:r>
          </a:p>
          <a:p>
            <a:r>
              <a:rPr lang="en-US" sz="3200" dirty="0">
                <a:latin typeface="Informal Roman" panose="030604020304060B0204" pitchFamily="66" charset="0"/>
              </a:rPr>
              <a:t>Carlos has one last chance to prove he is the true heir. He was exiled by his evil twin brother Iñigo after being blamed for causing their father's death years ago. Carlos has returned to see his mother who is on her deathbed. Her time is limited, and an hourglass of sand is going to determine her passing. Carlos must be recognized by her before that happens, otherwise, Inigo will take the throne. Each wrong guess costs a finger</a:t>
            </a:r>
            <a:r>
              <a:rPr lang="en-US" sz="2800" dirty="0">
                <a:latin typeface="Informal Roman" panose="030604020304060B0204" pitchFamily="66" charset="0"/>
              </a:rPr>
              <a:t>.</a:t>
            </a:r>
            <a:endParaRPr lang="en-CA" sz="2800" dirty="0">
              <a:latin typeface="Informal Roman" panose="030604020304060B0204" pitchFamily="66" charset="0"/>
            </a:endParaRPr>
          </a:p>
        </p:txBody>
      </p:sp>
      <p:pic>
        <p:nvPicPr>
          <p:cNvPr id="3" name="Picture 2" descr="A black keyboard button with a letter&#10;&#10;AI-generated content may be incorrect.">
            <a:extLst>
              <a:ext uri="{FF2B5EF4-FFF2-40B4-BE49-F238E27FC236}">
                <a16:creationId xmlns:a16="http://schemas.microsoft.com/office/drawing/2014/main" id="{839893F9-4E38-EEF1-453E-7A3A5E447B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89" y="14048252"/>
            <a:ext cx="1725612" cy="1725612"/>
          </a:xfrm>
          <a:prstGeom prst="rect">
            <a:avLst/>
          </a:prstGeom>
        </p:spPr>
      </p:pic>
      <p:pic>
        <p:nvPicPr>
          <p:cNvPr id="7" name="Picture 6" descr="A black keyboard button with white letters&#10;&#10;AI-generated content may be incorrect.">
            <a:extLst>
              <a:ext uri="{FF2B5EF4-FFF2-40B4-BE49-F238E27FC236}">
                <a16:creationId xmlns:a16="http://schemas.microsoft.com/office/drawing/2014/main" id="{6FDF99BB-9A34-DD88-854C-6DD2BBC566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1201" y="14048252"/>
            <a:ext cx="1725612" cy="1725612"/>
          </a:xfrm>
          <a:prstGeom prst="rect">
            <a:avLst/>
          </a:prstGeom>
        </p:spPr>
      </p:pic>
      <p:sp>
        <p:nvSpPr>
          <p:cNvPr id="8" name="Plus Sign 7">
            <a:extLst>
              <a:ext uri="{FF2B5EF4-FFF2-40B4-BE49-F238E27FC236}">
                <a16:creationId xmlns:a16="http://schemas.microsoft.com/office/drawing/2014/main" id="{BD7D95BE-7D31-0AB3-243A-7910F648ECFC}"/>
              </a:ext>
            </a:extLst>
          </p:cNvPr>
          <p:cNvSpPr/>
          <p:nvPr/>
        </p:nvSpPr>
        <p:spPr>
          <a:xfrm>
            <a:off x="1676400" y="14612608"/>
            <a:ext cx="582612" cy="596900"/>
          </a:xfrm>
          <a:prstGeom prst="mathPlus">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n w="0"/>
              <a:solidFill>
                <a:schemeClr val="tx1"/>
              </a:solidFill>
              <a:effectLst>
                <a:outerShdw blurRad="38100" dist="19050" dir="2700000" algn="tl" rotWithShape="0">
                  <a:schemeClr val="dk1">
                    <a:alpha val="40000"/>
                  </a:schemeClr>
                </a:outerShdw>
              </a:effectLst>
            </a:endParaRPr>
          </a:p>
        </p:txBody>
      </p:sp>
      <p:pic>
        <p:nvPicPr>
          <p:cNvPr id="15" name="Picture 14" descr="A black keyboard button with a letter j&#10;&#10;AI-generated content may be incorrect.">
            <a:extLst>
              <a:ext uri="{FF2B5EF4-FFF2-40B4-BE49-F238E27FC236}">
                <a16:creationId xmlns:a16="http://schemas.microsoft.com/office/drawing/2014/main" id="{C17147B7-A265-9BEB-67E4-23F3E77B05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5589" y="15665567"/>
            <a:ext cx="1725612" cy="1725612"/>
          </a:xfrm>
          <a:prstGeom prst="rect">
            <a:avLst/>
          </a:prstGeom>
        </p:spPr>
      </p:pic>
      <p:sp>
        <p:nvSpPr>
          <p:cNvPr id="16" name="Plus Sign 15">
            <a:extLst>
              <a:ext uri="{FF2B5EF4-FFF2-40B4-BE49-F238E27FC236}">
                <a16:creationId xmlns:a16="http://schemas.microsoft.com/office/drawing/2014/main" id="{755A415D-3D49-6809-1FA7-59C3B0A03059}"/>
              </a:ext>
            </a:extLst>
          </p:cNvPr>
          <p:cNvSpPr/>
          <p:nvPr/>
        </p:nvSpPr>
        <p:spPr>
          <a:xfrm>
            <a:off x="1689895" y="16295946"/>
            <a:ext cx="582612" cy="596900"/>
          </a:xfrm>
          <a:prstGeom prst="mathPlus">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n w="0"/>
              <a:solidFill>
                <a:schemeClr val="tx1"/>
              </a:solidFill>
              <a:effectLst>
                <a:outerShdw blurRad="38100" dist="19050" dir="2700000" algn="tl" rotWithShape="0">
                  <a:schemeClr val="dk1">
                    <a:alpha val="40000"/>
                  </a:schemeClr>
                </a:outerShdw>
              </a:effectLst>
            </a:endParaRPr>
          </a:p>
        </p:txBody>
      </p:sp>
      <p:pic>
        <p:nvPicPr>
          <p:cNvPr id="18" name="Picture 17" descr="A black square with a letter l&#10;&#10;AI-generated content may be incorrect.">
            <a:extLst>
              <a:ext uri="{FF2B5EF4-FFF2-40B4-BE49-F238E27FC236}">
                <a16:creationId xmlns:a16="http://schemas.microsoft.com/office/drawing/2014/main" id="{630D1271-D589-19AC-B73D-5D80893F1E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94696" y="15731590"/>
            <a:ext cx="1725612" cy="1725612"/>
          </a:xfrm>
          <a:prstGeom prst="rect">
            <a:avLst/>
          </a:prstGeom>
        </p:spPr>
      </p:pic>
      <p:pic>
        <p:nvPicPr>
          <p:cNvPr id="20" name="Picture 19" descr="A grey rectangular sign with white text&#10;&#10;AI-generated content may be incorrect.">
            <a:extLst>
              <a:ext uri="{FF2B5EF4-FFF2-40B4-BE49-F238E27FC236}">
                <a16:creationId xmlns:a16="http://schemas.microsoft.com/office/drawing/2014/main" id="{1DD1748F-9FBB-56EC-350C-54800680D361}"/>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4599" r="97742">
                        <a14:foregroundMark x1="26087" y1="25000" x2="8278" y2="21111"/>
                        <a14:foregroundMark x1="8278" y1="21111" x2="21154" y2="80000"/>
                        <a14:foregroundMark x1="21154" y1="80000" x2="55435" y2="90278"/>
                        <a14:foregroundMark x1="55435" y1="90278" x2="88294" y2="73333"/>
                        <a14:foregroundMark x1="88294" y1="73333" x2="97324" y2="39722"/>
                        <a14:foregroundMark x1="97324" y1="39722" x2="72241" y2="13611"/>
                        <a14:foregroundMark x1="72241" y1="13611" x2="18144" y2="15278"/>
                        <a14:foregroundMark x1="18144" y1="15278" x2="4599" y2="42222"/>
                        <a14:foregroundMark x1="4599" y1="42222" x2="5017" y2="85833"/>
                        <a14:foregroundMark x1="30518" y1="40833" x2="74247" y2="52500"/>
                        <a14:foregroundMark x1="74247" y1="52500" x2="56438" y2="45556"/>
                        <a14:foregroundMark x1="56438" y1="45556" x2="33946" y2="61944"/>
                        <a14:foregroundMark x1="33946" y1="61944" x2="69398" y2="46389"/>
                        <a14:foregroundMark x1="69398" y1="46389" x2="32860" y2="51389"/>
                        <a14:foregroundMark x1="72324" y1="47222" x2="20736" y2="56944"/>
                        <a14:foregroundMark x1="20736" y1="56944" x2="40468" y2="49722"/>
                        <a14:foregroundMark x1="40468" y1="49722" x2="27508" y2="58333"/>
                        <a14:foregroundMark x1="27508" y1="58333" x2="54264" y2="51667"/>
                        <a14:foregroundMark x1="54264" y1="51667" x2="60368" y2="41944"/>
                        <a14:foregroundMark x1="87793" y1="11667" x2="96572" y2="52778"/>
                        <a14:foregroundMark x1="96572" y1="52778" x2="87040" y2="89722"/>
                        <a14:foregroundMark x1="60786" y1="35556" x2="60368" y2="41944"/>
                        <a14:foregroundMark x1="60786" y1="85833" x2="40050" y2="85833"/>
                        <a14:foregroundMark x1="96154" y1="14167" x2="97408" y2="53889"/>
                        <a14:foregroundMark x1="97742" y1="55278" x2="92977" y2="11667"/>
                        <a14:foregroundMark x1="92977" y1="11667" x2="92224" y2="11667"/>
                      </a14:backgroundRemoval>
                    </a14:imgEffect>
                  </a14:imgLayer>
                </a14:imgProps>
              </a:ext>
              <a:ext uri="{28A0092B-C50C-407E-A947-70E740481C1C}">
                <a14:useLocalDpi xmlns:a14="http://schemas.microsoft.com/office/drawing/2010/main" val="0"/>
              </a:ext>
            </a:extLst>
          </a:blip>
          <a:stretch>
            <a:fillRect/>
          </a:stretch>
        </p:blipFill>
        <p:spPr>
          <a:xfrm>
            <a:off x="516242" y="17592723"/>
            <a:ext cx="2929917" cy="881915"/>
          </a:xfrm>
          <a:prstGeom prst="rect">
            <a:avLst/>
          </a:prstGeom>
        </p:spPr>
      </p:pic>
      <p:pic>
        <p:nvPicPr>
          <p:cNvPr id="22" name="Picture 21" descr="Black King Crown Clipart PNG Transparent Background 391x230px - Filesize:  4364kb - TransparentPNG">
            <a:extLst>
              <a:ext uri="{FF2B5EF4-FFF2-40B4-BE49-F238E27FC236}">
                <a16:creationId xmlns:a16="http://schemas.microsoft.com/office/drawing/2014/main" id="{6372997D-EE3E-BF24-EE78-2795D95D3AAA}"/>
              </a:ext>
            </a:extLst>
          </p:cNvPr>
          <p:cNvPicPr>
            <a:picLocks noChangeAspect="1"/>
          </p:cNvPicPr>
          <p:nvPr/>
        </p:nvPicPr>
        <p:blipFill>
          <a:blip r:embed="rId9"/>
          <a:stretch>
            <a:fillRect/>
          </a:stretch>
        </p:blipFill>
        <p:spPr>
          <a:xfrm>
            <a:off x="457200" y="1610291"/>
            <a:ext cx="1360372" cy="800219"/>
          </a:xfrm>
          <a:prstGeom prst="rect">
            <a:avLst/>
          </a:prstGeom>
        </p:spPr>
      </p:pic>
      <p:pic>
        <p:nvPicPr>
          <p:cNvPr id="23" name="Picture 22" descr="Black King Crown Clipart PNG Transparent Background 391x230px - Filesize:  4364kb - TransparentPNG">
            <a:extLst>
              <a:ext uri="{FF2B5EF4-FFF2-40B4-BE49-F238E27FC236}">
                <a16:creationId xmlns:a16="http://schemas.microsoft.com/office/drawing/2014/main" id="{F839CC82-CCB7-E3B0-17E0-4DC94CDBEA59}"/>
              </a:ext>
            </a:extLst>
          </p:cNvPr>
          <p:cNvPicPr>
            <a:picLocks noChangeAspect="1"/>
          </p:cNvPicPr>
          <p:nvPr/>
        </p:nvPicPr>
        <p:blipFill>
          <a:blip r:embed="rId9"/>
          <a:stretch>
            <a:fillRect/>
          </a:stretch>
        </p:blipFill>
        <p:spPr>
          <a:xfrm>
            <a:off x="9155228" y="1610291"/>
            <a:ext cx="1360372" cy="800219"/>
          </a:xfrm>
          <a:prstGeom prst="rect">
            <a:avLst/>
          </a:prstGeom>
        </p:spPr>
      </p:pic>
      <p:pic>
        <p:nvPicPr>
          <p:cNvPr id="25" name="Picture 24">
            <a:extLst>
              <a:ext uri="{FF2B5EF4-FFF2-40B4-BE49-F238E27FC236}">
                <a16:creationId xmlns:a16="http://schemas.microsoft.com/office/drawing/2014/main" id="{10DD56E6-BA2B-9600-05D6-3C8AE738E819}"/>
              </a:ext>
            </a:extLst>
          </p:cNvPr>
          <p:cNvPicPr>
            <a:picLocks noChangeAspect="1"/>
          </p:cNvPicPr>
          <p:nvPr/>
        </p:nvPicPr>
        <p:blipFill>
          <a:blip r:embed="rId10"/>
          <a:stretch>
            <a:fillRect/>
          </a:stretch>
        </p:blipFill>
        <p:spPr>
          <a:xfrm>
            <a:off x="1238056" y="8575550"/>
            <a:ext cx="8496688" cy="4601037"/>
          </a:xfrm>
          <a:prstGeom prst="rect">
            <a:avLst/>
          </a:prstGeom>
        </p:spPr>
      </p:pic>
      <p:pic>
        <p:nvPicPr>
          <p:cNvPr id="26" name="Picture 25" descr="Black King Crown Clipart PNG Transparent Background 391x230px - Filesize:  4364kb - TransparentPNG">
            <a:extLst>
              <a:ext uri="{FF2B5EF4-FFF2-40B4-BE49-F238E27FC236}">
                <a16:creationId xmlns:a16="http://schemas.microsoft.com/office/drawing/2014/main" id="{96B3198E-D8CD-FF50-886E-8BFE9E69A2B8}"/>
              </a:ext>
            </a:extLst>
          </p:cNvPr>
          <p:cNvPicPr>
            <a:picLocks noChangeAspect="1"/>
          </p:cNvPicPr>
          <p:nvPr/>
        </p:nvPicPr>
        <p:blipFill>
          <a:blip r:embed="rId9"/>
          <a:stretch>
            <a:fillRect/>
          </a:stretch>
        </p:blipFill>
        <p:spPr>
          <a:xfrm>
            <a:off x="440042" y="26023638"/>
            <a:ext cx="1360372" cy="800219"/>
          </a:xfrm>
          <a:prstGeom prst="rect">
            <a:avLst/>
          </a:prstGeom>
        </p:spPr>
      </p:pic>
      <p:pic>
        <p:nvPicPr>
          <p:cNvPr id="27" name="Picture 26" descr="Black King Crown Clipart PNG Transparent Background 391x230px - Filesize:  4364kb - TransparentPNG">
            <a:extLst>
              <a:ext uri="{FF2B5EF4-FFF2-40B4-BE49-F238E27FC236}">
                <a16:creationId xmlns:a16="http://schemas.microsoft.com/office/drawing/2014/main" id="{CE3B2E7A-0BD0-3C65-6A66-187946C1B257}"/>
              </a:ext>
            </a:extLst>
          </p:cNvPr>
          <p:cNvPicPr>
            <a:picLocks noChangeAspect="1"/>
          </p:cNvPicPr>
          <p:nvPr/>
        </p:nvPicPr>
        <p:blipFill>
          <a:blip r:embed="rId9"/>
          <a:stretch>
            <a:fillRect/>
          </a:stretch>
        </p:blipFill>
        <p:spPr>
          <a:xfrm>
            <a:off x="9138070" y="26023638"/>
            <a:ext cx="1360372" cy="800219"/>
          </a:xfrm>
          <a:prstGeom prst="rect">
            <a:avLst/>
          </a:prstGeom>
        </p:spPr>
      </p:pic>
      <p:sp>
        <p:nvSpPr>
          <p:cNvPr id="28" name="TextBox 27">
            <a:extLst>
              <a:ext uri="{FF2B5EF4-FFF2-40B4-BE49-F238E27FC236}">
                <a16:creationId xmlns:a16="http://schemas.microsoft.com/office/drawing/2014/main" id="{AFBF7E69-D0F5-E802-C3AF-6A3A73C5730F}"/>
              </a:ext>
            </a:extLst>
          </p:cNvPr>
          <p:cNvSpPr txBox="1"/>
          <p:nvPr/>
        </p:nvSpPr>
        <p:spPr>
          <a:xfrm>
            <a:off x="457200" y="2697674"/>
            <a:ext cx="10058400" cy="1569660"/>
          </a:xfrm>
          <a:prstGeom prst="rect">
            <a:avLst/>
          </a:prstGeom>
          <a:noFill/>
        </p:spPr>
        <p:txBody>
          <a:bodyPr wrap="square" rtlCol="0">
            <a:spAutoFit/>
          </a:bodyPr>
          <a:lstStyle/>
          <a:p>
            <a:pPr algn="ctr"/>
            <a:r>
              <a:rPr lang="en-CA" sz="4000" b="1" dirty="0">
                <a:latin typeface="Old English Text MT" panose="03040902040508030806" pitchFamily="66" charset="0"/>
              </a:rPr>
              <a:t>A Monte Carolo Style Puzzle Adventure Game</a:t>
            </a:r>
          </a:p>
          <a:p>
            <a:pPr algn="ctr"/>
            <a:endParaRPr lang="en-CA" sz="2400" b="1" dirty="0">
              <a:latin typeface="Old English Text MT" panose="03040902040508030806" pitchFamily="66" charset="0"/>
            </a:endParaRPr>
          </a:p>
          <a:p>
            <a:pPr algn="ctr"/>
            <a:r>
              <a:rPr lang="en-CA" sz="3200" b="1" dirty="0">
                <a:latin typeface="Informal Roman" panose="030604020304060B0204" pitchFamily="66" charset="0"/>
              </a:rPr>
              <a:t>Match The Histogram. Beat The Clock. Keep Your Fingers.</a:t>
            </a:r>
          </a:p>
        </p:txBody>
      </p:sp>
      <p:pic>
        <p:nvPicPr>
          <p:cNvPr id="30" name="Picture 29" descr="A person looking at an old person&#10;&#10;AI-generated content may be incorrect.">
            <a:extLst>
              <a:ext uri="{FF2B5EF4-FFF2-40B4-BE49-F238E27FC236}">
                <a16:creationId xmlns:a16="http://schemas.microsoft.com/office/drawing/2014/main" id="{0E3B4B81-BDCA-F9E7-9DE0-2162A73D825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07343" y="18656618"/>
            <a:ext cx="5704114" cy="3802743"/>
          </a:xfrm>
          <a:prstGeom prst="rect">
            <a:avLst/>
          </a:prstGeom>
        </p:spPr>
      </p:pic>
      <p:sp>
        <p:nvSpPr>
          <p:cNvPr id="31" name="TextBox 30">
            <a:extLst>
              <a:ext uri="{FF2B5EF4-FFF2-40B4-BE49-F238E27FC236}">
                <a16:creationId xmlns:a16="http://schemas.microsoft.com/office/drawing/2014/main" id="{D80E66CB-194E-B404-C691-5DB7DF16BC6E}"/>
              </a:ext>
            </a:extLst>
          </p:cNvPr>
          <p:cNvSpPr txBox="1"/>
          <p:nvPr/>
        </p:nvSpPr>
        <p:spPr>
          <a:xfrm>
            <a:off x="6222016" y="13716000"/>
            <a:ext cx="4293584" cy="4401205"/>
          </a:xfrm>
          <a:prstGeom prst="rect">
            <a:avLst/>
          </a:prstGeom>
          <a:noFill/>
        </p:spPr>
        <p:txBody>
          <a:bodyPr wrap="square" rtlCol="0">
            <a:spAutoFit/>
          </a:bodyPr>
          <a:lstStyle/>
          <a:p>
            <a:pPr algn="r"/>
            <a:r>
              <a:rPr lang="en-US" sz="4000" dirty="0">
                <a:latin typeface="Informal Roman" panose="030604020304060B0204" pitchFamily="66" charset="0"/>
              </a:rPr>
              <a:t>Match the target histogram by choosing the correct distribution of X and the correct transformation f(x). Each wrong guess costs a finger.</a:t>
            </a:r>
            <a:endParaRPr lang="en-CA" sz="4000" dirty="0">
              <a:latin typeface="Informal Roman" panose="030604020304060B0204" pitchFamily="66" charset="0"/>
            </a:endParaRPr>
          </a:p>
        </p:txBody>
      </p:sp>
      <p:sp>
        <p:nvSpPr>
          <p:cNvPr id="33" name="TextBox 32">
            <a:extLst>
              <a:ext uri="{FF2B5EF4-FFF2-40B4-BE49-F238E27FC236}">
                <a16:creationId xmlns:a16="http://schemas.microsoft.com/office/drawing/2014/main" id="{EB2A0C42-DFCA-F50D-2B11-35D394FECD7C}"/>
              </a:ext>
            </a:extLst>
          </p:cNvPr>
          <p:cNvSpPr txBox="1"/>
          <p:nvPr/>
        </p:nvSpPr>
        <p:spPr>
          <a:xfrm>
            <a:off x="1103085" y="22641341"/>
            <a:ext cx="8766629" cy="1323439"/>
          </a:xfrm>
          <a:prstGeom prst="rect">
            <a:avLst/>
          </a:prstGeom>
          <a:noFill/>
        </p:spPr>
        <p:txBody>
          <a:bodyPr wrap="square" rtlCol="0">
            <a:spAutoFit/>
          </a:bodyPr>
          <a:lstStyle/>
          <a:p>
            <a:pPr algn="ctr"/>
            <a:r>
              <a:rPr lang="en-CA" sz="4000" dirty="0">
                <a:latin typeface="Informal Roman" panose="030604020304060B0204" pitchFamily="66" charset="0"/>
              </a:rPr>
              <a:t>Can Carlos prove he is the true heir or will his evil twin </a:t>
            </a:r>
            <a:r>
              <a:rPr lang="en-US" sz="4000" dirty="0">
                <a:latin typeface="Informal Roman" panose="030604020304060B0204" pitchFamily="66" charset="0"/>
              </a:rPr>
              <a:t>Iñigo claim the throne?</a:t>
            </a:r>
            <a:endParaRPr lang="en-CA" sz="4000" dirty="0">
              <a:latin typeface="Informal Roman" panose="030604020304060B0204" pitchFamily="66" charset="0"/>
            </a:endParaRPr>
          </a:p>
        </p:txBody>
      </p:sp>
      <p:pic>
        <p:nvPicPr>
          <p:cNvPr id="37" name="Picture 36" descr="A person smiling at a person&#10;&#10;AI-generated content may be incorrect.">
            <a:extLst>
              <a:ext uri="{FF2B5EF4-FFF2-40B4-BE49-F238E27FC236}">
                <a16:creationId xmlns:a16="http://schemas.microsoft.com/office/drawing/2014/main" id="{4A4D49D2-A3B5-1709-9569-90821D57BAB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251200" y="24069216"/>
            <a:ext cx="4216400" cy="2810933"/>
          </a:xfrm>
          <a:prstGeom prst="rect">
            <a:avLst/>
          </a:prstGeom>
        </p:spPr>
      </p:pic>
    </p:spTree>
    <p:extLst>
      <p:ext uri="{BB962C8B-B14F-4D97-AF65-F5344CB8AC3E}">
        <p14:creationId xmlns:p14="http://schemas.microsoft.com/office/powerpoint/2010/main" val="25467596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357</TotalTime>
  <Words>184</Words>
  <Application>Microsoft Office PowerPoint</Application>
  <PresentationFormat>Custom</PresentationFormat>
  <Paragraphs>31</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Informal Roman</vt:lpstr>
      <vt:lpstr>Old English Text MT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Efstathios Avdis</dc:creator>
  <cp:lastModifiedBy>Finn Maguire</cp:lastModifiedBy>
  <cp:revision>10</cp:revision>
  <dcterms:created xsi:type="dcterms:W3CDTF">2023-03-30T23:54:02Z</dcterms:created>
  <dcterms:modified xsi:type="dcterms:W3CDTF">2025-12-04T02:21:54Z</dcterms:modified>
</cp:coreProperties>
</file>